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81" r:id="rId11"/>
    <p:sldId id="282" r:id="rId12"/>
    <p:sldId id="283" r:id="rId13"/>
    <p:sldId id="265" r:id="rId14"/>
    <p:sldId id="263" r:id="rId15"/>
    <p:sldId id="264" r:id="rId16"/>
    <p:sldId id="268" r:id="rId17"/>
    <p:sldId id="269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73"/>
  </p:normalViewPr>
  <p:slideViewPr>
    <p:cSldViewPr snapToGrid="0" snapToObjects="1">
      <p:cViewPr>
        <p:scale>
          <a:sx n="135" d="100"/>
          <a:sy n="135" d="100"/>
        </p:scale>
        <p:origin x="-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7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9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5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861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35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9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25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6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5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62A1C-641E-8D4D-8D8E-F2D2C41718E0}" type="datetimeFigureOut">
              <a:rPr lang="en-US" smtClean="0"/>
              <a:t>3/26/17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8AA49-3642-BE43-97F9-90FBDFA8C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4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chemas.nmdp.org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web-HmlFhirAngularClient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mdp-bioinformatics/service-hmlFhirConverter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HML to FHIR Conversion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Andrew S. Brown, Ph.D.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8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Separation of </a:t>
            </a:r>
            <a:r>
              <a:rPr lang="en-US" dirty="0" err="1" smtClean="0"/>
              <a:t>org.nmdp.hmlfhirconverter</a:t>
            </a:r>
            <a:r>
              <a:rPr lang="en-US" dirty="0" smtClean="0"/>
              <a:t> from </a:t>
            </a:r>
            <a:r>
              <a:rPr lang="en-US" dirty="0" err="1" smtClean="0"/>
              <a:t>io.swagger</a:t>
            </a:r>
            <a:endParaRPr lang="en-US" dirty="0" smtClean="0"/>
          </a:p>
          <a:p>
            <a:pPr lvl="1"/>
            <a:r>
              <a:rPr lang="en-US" dirty="0" smtClean="0"/>
              <a:t>This project utilizes swagger-</a:t>
            </a:r>
            <a:r>
              <a:rPr lang="en-US" dirty="0" err="1" smtClean="0"/>
              <a:t>codegen</a:t>
            </a:r>
            <a:r>
              <a:rPr lang="en-US" dirty="0" smtClean="0"/>
              <a:t> to auto-generate Controllers, Models, and some routing declarations </a:t>
            </a:r>
          </a:p>
          <a:p>
            <a:pPr lvl="2"/>
            <a:r>
              <a:rPr lang="en-US" dirty="0" smtClean="0"/>
              <a:t>Swagger modules are contained in target/generated-sources/swagger/</a:t>
            </a:r>
            <a:r>
              <a:rPr lang="en-US" dirty="0" err="1" smtClean="0"/>
              <a:t>src</a:t>
            </a:r>
            <a:r>
              <a:rPr lang="en-US" dirty="0" smtClean="0"/>
              <a:t>/gen/java/main/</a:t>
            </a:r>
            <a:r>
              <a:rPr lang="en-US" dirty="0" err="1" smtClean="0"/>
              <a:t>io.swagger</a:t>
            </a:r>
            <a:r>
              <a:rPr lang="en-US" dirty="0" smtClean="0"/>
              <a:t>/* </a:t>
            </a:r>
          </a:p>
          <a:p>
            <a:pPr lvl="2"/>
            <a:r>
              <a:rPr lang="en-US" dirty="0" smtClean="0"/>
              <a:t>Controllers are stubbed out to return a </a:t>
            </a:r>
            <a:r>
              <a:rPr lang="en-US" dirty="0" err="1" smtClean="0"/>
              <a:t>NotFoundException</a:t>
            </a:r>
            <a:endParaRPr lang="en-US" dirty="0" smtClean="0"/>
          </a:p>
          <a:p>
            <a:pPr lvl="1"/>
            <a:r>
              <a:rPr lang="en-US" dirty="0" smtClean="0"/>
              <a:t>Developed a pattern that allows for the implementation of controllers to be separated from swagger-</a:t>
            </a:r>
            <a:r>
              <a:rPr lang="en-US" dirty="0" err="1" smtClean="0"/>
              <a:t>codegen</a:t>
            </a:r>
            <a:r>
              <a:rPr lang="en-US" dirty="0" smtClean="0"/>
              <a:t>, avoiding the overwriting of code on each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66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58272" y="1690688"/>
            <a:ext cx="7475455" cy="3850229"/>
            <a:chOff x="-75415" y="2260995"/>
            <a:chExt cx="7475455" cy="3850229"/>
          </a:xfrm>
        </p:grpSpPr>
        <p:grpSp>
          <p:nvGrpSpPr>
            <p:cNvPr id="17" name="Group 16"/>
            <p:cNvGrpSpPr/>
            <p:nvPr/>
          </p:nvGrpSpPr>
          <p:grpSpPr>
            <a:xfrm>
              <a:off x="-75415" y="2260995"/>
              <a:ext cx="7475455" cy="3527063"/>
              <a:chOff x="-75415" y="2260995"/>
              <a:chExt cx="7475455" cy="3527063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75415" y="2260995"/>
                <a:ext cx="7475455" cy="3527063"/>
                <a:chOff x="-75415" y="2260995"/>
                <a:chExt cx="7475455" cy="3527063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-75415" y="2260995"/>
                  <a:ext cx="7475455" cy="3527063"/>
                  <a:chOff x="-75415" y="2260995"/>
                  <a:chExt cx="7475455" cy="3527063"/>
                </a:xfrm>
              </p:grpSpPr>
              <p:grpSp>
                <p:nvGrpSpPr>
                  <p:cNvPr id="10" name="Group 9"/>
                  <p:cNvGrpSpPr/>
                  <p:nvPr/>
                </p:nvGrpSpPr>
                <p:grpSpPr>
                  <a:xfrm>
                    <a:off x="-75415" y="2260995"/>
                    <a:ext cx="7475455" cy="3527063"/>
                    <a:chOff x="-75415" y="2260995"/>
                    <a:chExt cx="7475455" cy="3527063"/>
                  </a:xfrm>
                </p:grpSpPr>
                <p:grpSp>
                  <p:nvGrpSpPr>
                    <p:cNvPr id="7" name="Group 6"/>
                    <p:cNvGrpSpPr/>
                    <p:nvPr/>
                  </p:nvGrpSpPr>
                  <p:grpSpPr>
                    <a:xfrm>
                      <a:off x="838200" y="2677212"/>
                      <a:ext cx="6561840" cy="3110846"/>
                      <a:chOff x="838200" y="2677212"/>
                      <a:chExt cx="6561840" cy="3110846"/>
                    </a:xfrm>
                  </p:grpSpPr>
                  <p:sp>
                    <p:nvSpPr>
                      <p:cNvPr id="5" name="Chevron 4"/>
                      <p:cNvSpPr/>
                      <p:nvPr/>
                    </p:nvSpPr>
                    <p:spPr>
                      <a:xfrm>
                        <a:off x="838200" y="2677212"/>
                        <a:ext cx="3045643" cy="3110846"/>
                      </a:xfrm>
                      <a:prstGeom prst="chevron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6" name="Pentagon 5"/>
                      <p:cNvSpPr/>
                      <p:nvPr/>
                    </p:nvSpPr>
                    <p:spPr>
                      <a:xfrm>
                        <a:off x="4354397" y="2677212"/>
                        <a:ext cx="3045643" cy="3110846"/>
                      </a:xfrm>
                      <a:prstGeom prst="homePlat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-75415" y="2260995"/>
                      <a:ext cx="3506771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io.swagger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smtClean="0"/>
                        <a:t>target/generated-sources/swagger/</a:t>
                      </a:r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/gen/java/main/</a:t>
                      </a:r>
                      <a:r>
                        <a:rPr lang="en-US" sz="900" dirty="0" err="1" smtClean="0"/>
                        <a:t>io.swagger.api</a:t>
                      </a:r>
                      <a:endParaRPr lang="en-US" sz="900" dirty="0"/>
                    </a:p>
                  </p:txBody>
                </p: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3609680" y="2260995"/>
                      <a:ext cx="3262068" cy="4154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 smtClean="0"/>
                        <a:t>package: </a:t>
                      </a:r>
                      <a:r>
                        <a:rPr lang="en-US" sz="1200" dirty="0" err="1" smtClean="0"/>
                        <a:t>org.nmdp.hmlfhirconverter</a:t>
                      </a:r>
                      <a:endParaRPr lang="en-US" sz="1200" dirty="0" smtClean="0"/>
                    </a:p>
                    <a:p>
                      <a:pPr algn="ctr"/>
                      <a:r>
                        <a:rPr lang="en-US" sz="900" dirty="0" err="1" smtClean="0"/>
                        <a:t>src</a:t>
                      </a:r>
                      <a:r>
                        <a:rPr lang="en-US" sz="900" dirty="0" smtClean="0"/>
                        <a:t>/main/java/main/</a:t>
                      </a:r>
                      <a:r>
                        <a:rPr lang="en-US" sz="900" dirty="0" err="1" smtClean="0"/>
                        <a:t>org.nmdp.hmlfhirconverter.controllers</a:t>
                      </a:r>
                      <a:endParaRPr lang="en-US" sz="900" dirty="0"/>
                    </a:p>
                  </p:txBody>
                </p:sp>
              </p:grpSp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2308781" y="4047969"/>
                    <a:ext cx="130089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smtClean="0"/>
                      <a:t>Method</a:t>
                    </a:r>
                    <a:endParaRPr lang="en-US" dirty="0"/>
                  </a:p>
                </p:txBody>
              </p:sp>
            </p:grpSp>
            <p:sp>
              <p:nvSpPr>
                <p:cNvPr id="13" name="TextBox 12"/>
                <p:cNvSpPr txBox="1"/>
                <p:nvPr/>
              </p:nvSpPr>
              <p:spPr>
                <a:xfrm>
                  <a:off x="4590264" y="3909469"/>
                  <a:ext cx="1300899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rgbClr val="FFFF00"/>
                      </a:solidFill>
                    </a:rPr>
                    <a:t>@</a:t>
                  </a:r>
                  <a:r>
                    <a:rPr lang="en-US" dirty="0" err="1" smtClean="0">
                      <a:solidFill>
                        <a:srgbClr val="FFFF00"/>
                      </a:solidFill>
                    </a:rPr>
                    <a:t>Override</a:t>
                  </a:r>
                  <a:r>
                    <a:rPr lang="en-US" dirty="0" err="1" smtClean="0"/>
                    <a:t>Method</a:t>
                  </a:r>
                  <a:endParaRPr lang="en-US" dirty="0"/>
                </a:p>
              </p:txBody>
            </p:sp>
          </p:grpSp>
          <p:sp>
            <p:nvSpPr>
              <p:cNvPr id="15" name="Down Arrow 14"/>
              <p:cNvSpPr/>
              <p:nvPr/>
            </p:nvSpPr>
            <p:spPr>
              <a:xfrm>
                <a:off x="2775407" y="4423438"/>
                <a:ext cx="367645" cy="980387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926993" y="5403825"/>
                <a:ext cx="20644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 smtClean="0">
                    <a:solidFill>
                      <a:srgbClr val="FF0000"/>
                    </a:solidFill>
                  </a:rPr>
                  <a:t>NotFoundException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Down Arrow 17"/>
            <p:cNvSpPr/>
            <p:nvPr/>
          </p:nvSpPr>
          <p:spPr>
            <a:xfrm>
              <a:off x="5080258" y="4561938"/>
              <a:ext cx="367645" cy="841888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08477" y="5403825"/>
              <a:ext cx="20644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Implementation</a:t>
              </a:r>
              <a:endParaRPr 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0869" y="5741892"/>
              <a:ext cx="3252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Overwrite on swagger-</a:t>
              </a:r>
              <a:r>
                <a:rPr lang="en-US" dirty="0" err="1" smtClean="0"/>
                <a:t>codegen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5399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782030" y="1720822"/>
            <a:ext cx="7077908" cy="4727828"/>
            <a:chOff x="2782030" y="1720822"/>
            <a:chExt cx="7077908" cy="4727828"/>
          </a:xfrm>
        </p:grpSpPr>
        <p:grpSp>
          <p:nvGrpSpPr>
            <p:cNvPr id="23" name="Group 22"/>
            <p:cNvGrpSpPr/>
            <p:nvPr/>
          </p:nvGrpSpPr>
          <p:grpSpPr>
            <a:xfrm>
              <a:off x="2782030" y="1720822"/>
              <a:ext cx="7077908" cy="4727828"/>
              <a:chOff x="2782030" y="1720822"/>
              <a:chExt cx="7077908" cy="4727828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4342614" y="1720822"/>
                <a:ext cx="3609404" cy="2992579"/>
                <a:chOff x="1908927" y="2625795"/>
                <a:chExt cx="3609404" cy="299257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1908927" y="2625795"/>
                  <a:ext cx="350677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io.swagger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smtClean="0"/>
                    <a:t>target/generated-sources/swagger/</a:t>
                  </a:r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/gen/java/main/</a:t>
                  </a:r>
                  <a:r>
                    <a:rPr lang="en-US" sz="900" dirty="0" err="1" smtClean="0"/>
                    <a:t>io.swagger.api</a:t>
                  </a:r>
                  <a:endParaRPr lang="en-US" sz="9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256263" y="5202876"/>
                  <a:ext cx="326206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package: </a:t>
                  </a:r>
                  <a:r>
                    <a:rPr lang="en-US" sz="1200" dirty="0" err="1" smtClean="0"/>
                    <a:t>org.nmdp.hmlfhirconverter</a:t>
                  </a:r>
                  <a:endParaRPr lang="en-US" sz="1200" dirty="0" smtClean="0"/>
                </a:p>
                <a:p>
                  <a:pPr algn="ctr"/>
                  <a:r>
                    <a:rPr lang="en-US" sz="900" dirty="0" err="1" smtClean="0"/>
                    <a:t>src</a:t>
                  </a:r>
                  <a:r>
                    <a:rPr lang="en-US" sz="900" dirty="0" smtClean="0"/>
                    <a:t>/main/java/</a:t>
                  </a:r>
                  <a:r>
                    <a:rPr lang="en-US" sz="900" dirty="0" err="1" smtClean="0"/>
                    <a:t>org.nmdp.hmlfhirconverter.controllers</a:t>
                  </a:r>
                  <a:endParaRPr lang="en-US" sz="900" dirty="0"/>
                </a:p>
              </p:txBody>
            </p:sp>
          </p:grp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2030" y="4751827"/>
                <a:ext cx="7077908" cy="1696823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030" y="2177592"/>
              <a:ext cx="7077908" cy="169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59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HML is modelled as a complex object with resources </a:t>
            </a:r>
          </a:p>
          <a:p>
            <a:r>
              <a:rPr lang="en-US" dirty="0" smtClean="0"/>
              <a:t>Resources are persisted as collections in MongoDB </a:t>
            </a:r>
          </a:p>
          <a:p>
            <a:pPr lvl="1"/>
            <a:r>
              <a:rPr lang="en-US" dirty="0" smtClean="0"/>
              <a:t>Each parent resource contains a separate collection with child resources in a cascading pattern</a:t>
            </a:r>
          </a:p>
          <a:p>
            <a:pPr lvl="1"/>
            <a:r>
              <a:rPr lang="en-US" dirty="0" err="1" smtClean="0"/>
              <a:t>ICascadable</a:t>
            </a:r>
            <a:r>
              <a:rPr lang="en-US" dirty="0" smtClean="0"/>
              <a:t>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45" y="3967663"/>
            <a:ext cx="5977706" cy="262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" r="245" b="1288"/>
          <a:stretch/>
        </p:blipFill>
        <p:spPr>
          <a:xfrm>
            <a:off x="2893152" y="1752960"/>
            <a:ext cx="6405696" cy="46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a model implementing </a:t>
            </a:r>
            <a:r>
              <a:rPr lang="en-US" dirty="0" err="1" smtClean="0"/>
              <a:t>ICascadable</a:t>
            </a:r>
            <a:r>
              <a:rPr lang="en-US" dirty="0" smtClean="0"/>
              <a:t> causes all child resources (implementing </a:t>
            </a:r>
            <a:r>
              <a:rPr lang="en-US" dirty="0" err="1" smtClean="0"/>
              <a:t>ICascadable</a:t>
            </a:r>
            <a:r>
              <a:rPr lang="en-US" dirty="0" smtClean="0"/>
              <a:t>) to save in their respective collections</a:t>
            </a:r>
          </a:p>
          <a:p>
            <a:r>
              <a:rPr lang="en-US" dirty="0" smtClean="0"/>
              <a:t>Sub-resources are consumed in various methods, procedures, design patterns that will be referred to later on in this presentation</a:t>
            </a:r>
          </a:p>
          <a:p>
            <a:r>
              <a:rPr lang="en-US" dirty="0" smtClean="0"/>
              <a:t>There is a performance impact that directly correlates to the number of sub-resources implementing </a:t>
            </a:r>
            <a:r>
              <a:rPr lang="en-US" dirty="0" err="1" smtClean="0"/>
              <a:t>ICascadable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085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client user interface to consume resources of </a:t>
            </a:r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 smtClean="0"/>
          </a:p>
          <a:p>
            <a:r>
              <a:rPr lang="en-US" dirty="0" smtClean="0"/>
              <a:t>Uses Angular 1.6.0 library, along with a variety of public / open source </a:t>
            </a:r>
            <a:r>
              <a:rPr lang="en-US" dirty="0" err="1" smtClean="0"/>
              <a:t>Javascript</a:t>
            </a:r>
            <a:r>
              <a:rPr lang="en-US" dirty="0" smtClean="0"/>
              <a:t> libraries</a:t>
            </a:r>
          </a:p>
          <a:p>
            <a:r>
              <a:rPr lang="en-US" dirty="0" smtClean="0"/>
              <a:t>Grunt build </a:t>
            </a:r>
          </a:p>
          <a:p>
            <a:r>
              <a:rPr lang="en-US" dirty="0" smtClean="0"/>
              <a:t>Grunt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1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Ultimate goal is to support conversion of </a:t>
            </a:r>
            <a:r>
              <a:rPr lang="en-US" dirty="0" smtClean="0"/>
              <a:t>HML to </a:t>
            </a:r>
            <a:r>
              <a:rPr lang="en-US" dirty="0" smtClean="0"/>
              <a:t>FHIR / FHIR to HML</a:t>
            </a:r>
          </a:p>
          <a:p>
            <a:pPr lvl="1"/>
            <a:r>
              <a:rPr lang="en-US" dirty="0" smtClean="0"/>
              <a:t>Ability to validate and implement MIRING standards / principals</a:t>
            </a:r>
            <a:endParaRPr lang="en-US" dirty="0" smtClean="0"/>
          </a:p>
          <a:p>
            <a:r>
              <a:rPr lang="en-US" dirty="0" smtClean="0"/>
              <a:t>Conversion to be accomplished via file uploads or user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08" y="3143092"/>
            <a:ext cx="6318184" cy="293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File upload involves the uploading of a HML message, converting to a Java object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720" y="2533874"/>
            <a:ext cx="7013280" cy="4032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06" y="4722828"/>
            <a:ext cx="4185614" cy="1198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721" y="3664561"/>
            <a:ext cx="415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Created a custom </a:t>
            </a:r>
            <a:r>
              <a:rPr lang="en-US" err="1" smtClean="0"/>
              <a:t>deserializer</a:t>
            </a:r>
            <a:r>
              <a:rPr lang="en-US" smtClean="0"/>
              <a:t> class that will support the transition of a standard HML message to a Java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Guided UI conversion allows users to input data for their desired format by manually entering values</a:t>
            </a:r>
          </a:p>
          <a:p>
            <a:pPr lvl="1"/>
            <a:r>
              <a:rPr lang="en-US" smtClean="0"/>
              <a:t>This is supported by the </a:t>
            </a:r>
            <a:r>
              <a:rPr lang="en-US" err="1" smtClean="0"/>
              <a:t>cascadable</a:t>
            </a:r>
            <a:r>
              <a:rPr lang="en-US" smtClean="0"/>
              <a:t> collections</a:t>
            </a:r>
          </a:p>
          <a:p>
            <a:r>
              <a:rPr lang="en-US" smtClean="0"/>
              <a:t>To support accuracy of typing and speed of data entry, a </a:t>
            </a:r>
            <a:r>
              <a:rPr lang="en-US" err="1" smtClean="0"/>
              <a:t>typeahead</a:t>
            </a:r>
            <a:r>
              <a:rPr lang="en-US" smtClean="0"/>
              <a:t> input was created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636" y="4151721"/>
            <a:ext cx="8378727" cy="421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03" y="4683059"/>
            <a:ext cx="4920792" cy="207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err="1" smtClean="0"/>
              <a:t>H</a:t>
            </a:r>
            <a:r>
              <a:rPr lang="en-US" dirty="0" err="1" smtClean="0"/>
              <a:t>istoimmunogenetics</a:t>
            </a:r>
            <a:r>
              <a:rPr lang="en-US" dirty="0" smtClean="0"/>
              <a:t> </a:t>
            </a:r>
            <a:r>
              <a:rPr lang="en-US" b="1" u="sng" dirty="0" smtClean="0"/>
              <a:t>M</a:t>
            </a:r>
            <a:r>
              <a:rPr lang="en-US" dirty="0" smtClean="0"/>
              <a:t>arkup </a:t>
            </a:r>
            <a:r>
              <a:rPr lang="en-US" b="1" u="sng" dirty="0" smtClean="0"/>
              <a:t>L</a:t>
            </a:r>
            <a:r>
              <a:rPr lang="en-US" dirty="0" smtClean="0"/>
              <a:t>anguage</a:t>
            </a:r>
          </a:p>
          <a:p>
            <a:pPr lvl="1"/>
            <a:r>
              <a:rPr lang="en-US" dirty="0" smtClean="0"/>
              <a:t>Developed / Extended by </a:t>
            </a:r>
            <a:r>
              <a:rPr lang="en-US" dirty="0" smtClean="0"/>
              <a:t>NMDP as a format to transmit genetic typing information obtained through NGS</a:t>
            </a:r>
          </a:p>
          <a:p>
            <a:pPr lvl="1"/>
            <a:r>
              <a:rPr lang="en-US" dirty="0" smtClean="0"/>
              <a:t>Allows for reporting of highly variable genes such as Human Leukocyte Antigen (HLA) with nominal resolution and sequence quality information</a:t>
            </a:r>
          </a:p>
          <a:p>
            <a:r>
              <a:rPr lang="en-US" dirty="0" smtClean="0"/>
              <a:t>HML is XML based and utilizes XSD schema definitions</a:t>
            </a:r>
          </a:p>
          <a:p>
            <a:pPr lvl="1"/>
            <a:r>
              <a:rPr lang="en-US" dirty="0" smtClean="0"/>
              <a:t>Schemas can be found at: </a:t>
            </a:r>
            <a:r>
              <a:rPr lang="en-US" dirty="0" smtClean="0">
                <a:hlinkClick r:id="rId2"/>
              </a:rPr>
              <a:t>http://schemas.nmdp.org/</a:t>
            </a:r>
            <a:endParaRPr lang="en-US" dirty="0" smtClean="0"/>
          </a:p>
          <a:p>
            <a:pPr lvl="1"/>
            <a:r>
              <a:rPr lang="en-US" dirty="0" smtClean="0"/>
              <a:t>Current version: 1.01</a:t>
            </a:r>
          </a:p>
        </p:txBody>
      </p:sp>
    </p:spTree>
    <p:extLst>
      <p:ext uri="{BB962C8B-B14F-4D97-AF65-F5344CB8AC3E}">
        <p14:creationId xmlns:p14="http://schemas.microsoft.com/office/powerpoint/2010/main" val="6169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The use of </a:t>
            </a:r>
            <a:r>
              <a:rPr lang="en-US" err="1" smtClean="0"/>
              <a:t>typeahead</a:t>
            </a:r>
            <a:r>
              <a:rPr lang="en-US" smtClean="0"/>
              <a:t> inputs reduces the amount of erroneously entered data</a:t>
            </a:r>
          </a:p>
          <a:p>
            <a:r>
              <a:rPr lang="en-US" smtClean="0"/>
              <a:t>MongoDB’s speed and scalability supports the heavy use case of loading down the server with query requests from each keystroke</a:t>
            </a:r>
          </a:p>
        </p:txBody>
      </p:sp>
    </p:spTree>
    <p:extLst>
      <p:ext uri="{BB962C8B-B14F-4D97-AF65-F5344CB8AC3E}">
        <p14:creationId xmlns:p14="http://schemas.microsoft.com/office/powerpoint/2010/main" val="7027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method of input (file upload / manual) will ultimately result in the creation of a runtime java model</a:t>
            </a:r>
          </a:p>
          <a:p>
            <a:pPr lvl="1"/>
            <a:r>
              <a:rPr lang="en-US" dirty="0" smtClean="0"/>
              <a:t>Java HML model is converted to a FHIR resource by mapping</a:t>
            </a:r>
          </a:p>
          <a:p>
            <a:r>
              <a:rPr lang="en-US" dirty="0" smtClean="0"/>
              <a:t>The use of the Mapper (</a:t>
            </a:r>
            <a:r>
              <a:rPr lang="en-US" dirty="0" err="1" smtClean="0"/>
              <a:t>org.modelmapper</a:t>
            </a:r>
            <a:r>
              <a:rPr lang="en-US" dirty="0" smtClean="0"/>
              <a:t>) project allows for conversion of HML to FHIR models</a:t>
            </a:r>
          </a:p>
          <a:p>
            <a:r>
              <a:rPr lang="en-US" dirty="0" smtClean="0"/>
              <a:t>Currently constructing map definitions to support the conversion of HML to FHIR </a:t>
            </a:r>
            <a:r>
              <a:rPr lang="en-US" dirty="0" smtClean="0"/>
              <a:t>(service-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6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of HML to 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Mapper classes make an intelligent attempt at mapping properties based on names and structure</a:t>
            </a:r>
          </a:p>
          <a:p>
            <a:pPr lvl="1"/>
            <a:r>
              <a:rPr lang="en-US" smtClean="0"/>
              <a:t>This can be overridden via specific mapping definitions</a:t>
            </a:r>
          </a:p>
          <a:p>
            <a:r>
              <a:rPr lang="en-US" smtClean="0"/>
              <a:t>Currently attempting various mapping definitions to correctly implement HML to FHIR conversion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06" y="3626504"/>
            <a:ext cx="4877193" cy="28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Building / Running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</a:t>
            </a:r>
            <a:r>
              <a:rPr lang="en-US" dirty="0" smtClean="0"/>
              <a:t>web-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</a:t>
            </a:r>
            <a:r>
              <a:rPr lang="en-US" dirty="0" smtClean="0"/>
              <a:t>please make 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‘grunt’ from the command line / terminal at the root of the package</a:t>
            </a:r>
          </a:p>
          <a:p>
            <a:pPr lvl="1"/>
            <a:r>
              <a:rPr lang="en-US" dirty="0" smtClean="0"/>
              <a:t>Serve the web application with ‘grunt serve’ </a:t>
            </a:r>
          </a:p>
          <a:p>
            <a:pPr lvl="1"/>
            <a:r>
              <a:rPr lang="en-US" dirty="0" smtClean="0"/>
              <a:t>This will open the browser at localhost:9000</a:t>
            </a:r>
          </a:p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github.com/nmdp-bioinformatics/web-hml-fhir-converter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Building / Running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build </a:t>
            </a:r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-converter, </a:t>
            </a:r>
            <a:r>
              <a:rPr lang="en-US" dirty="0" smtClean="0"/>
              <a:t>please </a:t>
            </a:r>
            <a:r>
              <a:rPr lang="en-US" dirty="0" smtClean="0"/>
              <a:t>make </a:t>
            </a:r>
            <a:r>
              <a:rPr lang="en-US" dirty="0" smtClean="0"/>
              <a:t>sure all required dependencies specified in the documentation are already installed</a:t>
            </a:r>
          </a:p>
          <a:p>
            <a:pPr lvl="1"/>
            <a:r>
              <a:rPr lang="en-US" dirty="0" smtClean="0"/>
              <a:t>Build the project by issuing ‘</a:t>
            </a:r>
            <a:r>
              <a:rPr lang="en-US" dirty="0" err="1" smtClean="0"/>
              <a:t>mvn</a:t>
            </a:r>
            <a:r>
              <a:rPr lang="en-US" dirty="0" smtClean="0"/>
              <a:t> clean install’ from the root directory of the project in the terminal or command line</a:t>
            </a:r>
          </a:p>
          <a:p>
            <a:pPr lvl="1"/>
            <a:r>
              <a:rPr lang="en-US" dirty="0" smtClean="0"/>
              <a:t>Building will output a JAR file located in the /target directory</a:t>
            </a:r>
          </a:p>
          <a:p>
            <a:pPr lvl="1"/>
            <a:r>
              <a:rPr lang="en-US" dirty="0" smtClean="0"/>
              <a:t>Run the server by issuing ’java –jar </a:t>
            </a:r>
            <a:r>
              <a:rPr lang="en-US" dirty="0" smtClean="0"/>
              <a:t>target/service-hml-fhir-converter-0.0.1-SNAPSHOT.jar</a:t>
            </a:r>
            <a:r>
              <a:rPr lang="en-US" dirty="0" smtClean="0"/>
              <a:t>’</a:t>
            </a:r>
          </a:p>
          <a:p>
            <a:r>
              <a:rPr lang="en-US" dirty="0" smtClean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github.com/nmdp-bioinformatics/service-hml-fhir-converter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245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00693" y="1791093"/>
            <a:ext cx="739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Contact</a:t>
            </a:r>
            <a:r>
              <a:rPr lang="en-US" smtClean="0"/>
              <a:t>: </a:t>
            </a:r>
          </a:p>
          <a:p>
            <a:pPr algn="ctr"/>
            <a:r>
              <a:rPr lang="en-US" dirty="0" smtClean="0"/>
              <a:t>Andrew Brown, PhD &lt;abrown3@nmdp.org&gt;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4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Acknowledgements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Bob </a:t>
            </a:r>
            <a:r>
              <a:rPr lang="en-US" err="1" smtClean="0"/>
              <a:t>Milius</a:t>
            </a:r>
            <a:r>
              <a:rPr lang="en-US" smtClean="0"/>
              <a:t>, Ph.D. (NMDP), Principal Investigator</a:t>
            </a:r>
          </a:p>
          <a:p>
            <a:r>
              <a:rPr lang="en-US" smtClean="0"/>
              <a:t>Martin </a:t>
            </a:r>
            <a:r>
              <a:rPr lang="en-US" err="1" smtClean="0"/>
              <a:t>Maiers</a:t>
            </a:r>
            <a:r>
              <a:rPr lang="en-US" smtClean="0"/>
              <a:t> (NMDP), Directory Bioinformatics</a:t>
            </a:r>
          </a:p>
          <a:p>
            <a:r>
              <a:rPr lang="en-US" smtClean="0"/>
              <a:t>Jane Pollack (NMDP), Solutions Manager</a:t>
            </a:r>
          </a:p>
          <a:p>
            <a:r>
              <a:rPr lang="en-US" smtClean="0"/>
              <a:t>Pradeep </a:t>
            </a:r>
            <a:r>
              <a:rPr lang="en-US" err="1" smtClean="0"/>
              <a:t>Bashyal</a:t>
            </a:r>
            <a:r>
              <a:rPr lang="en-US" smtClean="0"/>
              <a:t> (NMDP), Software Architect</a:t>
            </a:r>
          </a:p>
          <a:p>
            <a:r>
              <a:rPr lang="en-US" smtClean="0"/>
              <a:t>Jason </a:t>
            </a:r>
            <a:r>
              <a:rPr lang="en-US" err="1" smtClean="0"/>
              <a:t>Brelsford</a:t>
            </a:r>
            <a:r>
              <a:rPr lang="en-US" smtClean="0"/>
              <a:t> (NMDP), Dev Ops</a:t>
            </a:r>
          </a:p>
          <a:p>
            <a:r>
              <a:rPr lang="en-US" smtClean="0"/>
              <a:t>Enoch Kahn (University of Minnesota), Intern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FHIR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F</a:t>
            </a:r>
            <a:r>
              <a:rPr lang="en-US" dirty="0" smtClean="0"/>
              <a:t>ast </a:t>
            </a:r>
            <a:r>
              <a:rPr lang="en-US" b="1" u="sng" dirty="0" smtClean="0"/>
              <a:t>H</a:t>
            </a:r>
            <a:r>
              <a:rPr lang="en-US" dirty="0" smtClean="0"/>
              <a:t>ealthcare </a:t>
            </a:r>
            <a:r>
              <a:rPr lang="en-US" b="1" u="sng" dirty="0" smtClean="0"/>
              <a:t>I</a:t>
            </a:r>
            <a:r>
              <a:rPr lang="en-US" dirty="0" smtClean="0"/>
              <a:t>nteroperability </a:t>
            </a:r>
            <a:r>
              <a:rPr lang="en-US" b="1" u="sng" dirty="0" smtClean="0"/>
              <a:t>R</a:t>
            </a:r>
            <a:r>
              <a:rPr lang="en-US" dirty="0" smtClean="0"/>
              <a:t>esources</a:t>
            </a:r>
          </a:p>
          <a:p>
            <a:r>
              <a:rPr lang="en-US" dirty="0" smtClean="0"/>
              <a:t>Based on Health Level 7 (HL7) standards</a:t>
            </a:r>
          </a:p>
          <a:p>
            <a:r>
              <a:rPr lang="en-US" dirty="0" smtClean="0"/>
              <a:t>Resource based information exchange</a:t>
            </a:r>
          </a:p>
          <a:p>
            <a:r>
              <a:rPr lang="en-US" dirty="0" smtClean="0"/>
              <a:t>Well suited for exchange of </a:t>
            </a:r>
            <a:r>
              <a:rPr lang="en-US" dirty="0" smtClean="0"/>
              <a:t>HL7-type </a:t>
            </a:r>
            <a:r>
              <a:rPr lang="en-US" dirty="0" smtClean="0"/>
              <a:t>observations</a:t>
            </a:r>
          </a:p>
          <a:p>
            <a:pPr lvl="1"/>
            <a:r>
              <a:rPr lang="en-US" dirty="0" smtClean="0"/>
              <a:t>Maintains high resolution of genetic typing data similar to HML </a:t>
            </a:r>
          </a:p>
        </p:txBody>
      </p:sp>
    </p:spTree>
    <p:extLst>
      <p:ext uri="{BB962C8B-B14F-4D97-AF65-F5344CB8AC3E}">
        <p14:creationId xmlns:p14="http://schemas.microsoft.com/office/powerpoint/2010/main" val="9689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FHIR?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support interoperability and exchange of genetic information amongst labs, clinical entities, and research organizations, FHIR / HL7 </a:t>
            </a:r>
            <a:r>
              <a:rPr lang="en-US" dirty="0" smtClean="0"/>
              <a:t>in a uniformed </a:t>
            </a:r>
            <a:r>
              <a:rPr lang="en-US" dirty="0" smtClean="0"/>
              <a:t>approach</a:t>
            </a:r>
          </a:p>
          <a:p>
            <a:r>
              <a:rPr lang="en-US" dirty="0" smtClean="0"/>
              <a:t>Clinical genomic data exchange</a:t>
            </a:r>
          </a:p>
          <a:p>
            <a:pPr lvl="1"/>
            <a:r>
              <a:rPr lang="en-US" dirty="0" smtClean="0"/>
              <a:t>Promote standardization</a:t>
            </a:r>
          </a:p>
          <a:p>
            <a:r>
              <a:rPr lang="en-US" dirty="0" smtClean="0"/>
              <a:t>Not a replacement for HML</a:t>
            </a:r>
          </a:p>
          <a:p>
            <a:pPr lvl="1"/>
            <a:r>
              <a:rPr lang="en-US" dirty="0" smtClean="0"/>
              <a:t>Parallel format to support uniformed data format based on HL7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Conversion Architecture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718957" y="1946868"/>
            <a:ext cx="2754085" cy="1393372"/>
            <a:chOff x="4718957" y="1946868"/>
            <a:chExt cx="2754085" cy="1393372"/>
          </a:xfrm>
        </p:grpSpPr>
        <p:sp>
          <p:nvSpPr>
            <p:cNvPr id="4" name="Rounded Rectangle 3"/>
            <p:cNvSpPr/>
            <p:nvPr/>
          </p:nvSpPr>
          <p:spPr>
            <a:xfrm>
              <a:off x="4718957" y="1946868"/>
              <a:ext cx="2754085" cy="139337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718957" y="2228055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Resource Server:</a:t>
              </a:r>
            </a:p>
            <a:p>
              <a:pPr algn="ctr"/>
              <a:r>
                <a:rPr lang="en-US" sz="1400" dirty="0" smtClean="0"/>
                <a:t>service-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  <a:endParaRPr lang="en-US" sz="1400" dirty="0" smtClean="0"/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-bioinformatics/service-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10349" y="4330698"/>
            <a:ext cx="1760415" cy="1760415"/>
            <a:chOff x="5210349" y="3917460"/>
            <a:chExt cx="1760415" cy="176041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0349" y="3917460"/>
              <a:ext cx="1760415" cy="17604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497075" y="4797667"/>
              <a:ext cx="1186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MongoDB</a:t>
              </a:r>
              <a:endParaRPr lang="en-US" sz="14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50159" y="3452934"/>
            <a:ext cx="280794" cy="877764"/>
            <a:chOff x="5820508" y="3452934"/>
            <a:chExt cx="280794" cy="877764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838200" y="3534508"/>
            <a:ext cx="2626388" cy="2417884"/>
            <a:chOff x="838200" y="3534508"/>
            <a:chExt cx="2626388" cy="2417884"/>
          </a:xfrm>
        </p:grpSpPr>
        <p:sp>
          <p:nvSpPr>
            <p:cNvPr id="14" name="Oval 13"/>
            <p:cNvSpPr/>
            <p:nvPr/>
          </p:nvSpPr>
          <p:spPr>
            <a:xfrm>
              <a:off x="838200" y="3534508"/>
              <a:ext cx="2626388" cy="2417884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6719" y="4328255"/>
              <a:ext cx="25493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Client Application:</a:t>
              </a:r>
            </a:p>
            <a:p>
              <a:pPr algn="ctr"/>
              <a:r>
                <a:rPr lang="en-US" sz="1400" dirty="0" smtClean="0"/>
                <a:t>web-</a:t>
              </a:r>
              <a:r>
                <a:rPr lang="en-US" sz="1400" dirty="0" err="1" smtClean="0"/>
                <a:t>hml</a:t>
              </a:r>
              <a:r>
                <a:rPr lang="en-US" sz="1400" dirty="0" smtClean="0"/>
                <a:t>-</a:t>
              </a:r>
              <a:r>
                <a:rPr lang="en-US" sz="1400" dirty="0" err="1" smtClean="0"/>
                <a:t>fhir</a:t>
              </a:r>
              <a:r>
                <a:rPr lang="en-US" sz="1400" dirty="0" smtClean="0"/>
                <a:t>-converter</a:t>
              </a:r>
              <a:endParaRPr lang="en-US" sz="1400" dirty="0" smtClean="0"/>
            </a:p>
            <a:p>
              <a:pPr algn="ctr"/>
              <a:r>
                <a:rPr lang="en-US" sz="1000" dirty="0" smtClean="0"/>
                <a:t>(</a:t>
              </a:r>
              <a:r>
                <a:rPr lang="en-US" sz="1000" dirty="0" smtClean="0">
                  <a:solidFill>
                    <a:srgbClr val="00B0F0"/>
                  </a:solidFill>
                </a:rPr>
                <a:t>https://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github.com</a:t>
              </a:r>
              <a:r>
                <a:rPr lang="en-US" sz="1000" dirty="0" smtClean="0">
                  <a:solidFill>
                    <a:srgbClr val="00B0F0"/>
                  </a:solidFill>
                </a:rPr>
                <a:t>/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nmdp</a:t>
              </a:r>
              <a:r>
                <a:rPr lang="en-US" sz="1000" dirty="0" smtClean="0">
                  <a:solidFill>
                    <a:srgbClr val="00B0F0"/>
                  </a:solidFill>
                </a:rPr>
                <a:t>-bioinformatics/web-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hml</a:t>
              </a:r>
              <a:r>
                <a:rPr lang="en-US" sz="1000" dirty="0" smtClean="0">
                  <a:solidFill>
                    <a:srgbClr val="00B0F0"/>
                  </a:solidFill>
                </a:rPr>
                <a:t>-</a:t>
              </a:r>
              <a:r>
                <a:rPr lang="en-US" sz="1000" dirty="0" err="1" smtClean="0">
                  <a:solidFill>
                    <a:srgbClr val="00B0F0"/>
                  </a:solidFill>
                </a:rPr>
                <a:t>fhir</a:t>
              </a:r>
              <a:r>
                <a:rPr lang="en-US" sz="1000" dirty="0" smtClean="0">
                  <a:solidFill>
                    <a:srgbClr val="00B0F0"/>
                  </a:solidFill>
                </a:rPr>
                <a:t>-converter</a:t>
              </a:r>
              <a:r>
                <a:rPr lang="en-US" sz="1000" dirty="0" smtClean="0"/>
                <a:t>)</a:t>
              </a:r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 rot="2701414">
            <a:off x="3747578" y="3014051"/>
            <a:ext cx="280794" cy="877764"/>
            <a:chOff x="5820508" y="3452934"/>
            <a:chExt cx="280794" cy="877764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9958613" y="1879354"/>
            <a:ext cx="1213339" cy="4022480"/>
            <a:chOff x="9706707" y="1929912"/>
            <a:chExt cx="1213339" cy="4022480"/>
          </a:xfrm>
        </p:grpSpPr>
        <p:sp>
          <p:nvSpPr>
            <p:cNvPr id="20" name="Can 19"/>
            <p:cNvSpPr/>
            <p:nvPr/>
          </p:nvSpPr>
          <p:spPr>
            <a:xfrm>
              <a:off x="9706707" y="1929912"/>
              <a:ext cx="1213339" cy="4022480"/>
            </a:xfrm>
            <a:prstGeom prst="can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9003321" y="3787263"/>
              <a:ext cx="262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External APIs (service-</a:t>
              </a:r>
              <a:r>
                <a:rPr lang="en-US" sz="1400" err="1" smtClean="0"/>
                <a:t>hml</a:t>
              </a:r>
              <a:r>
                <a:rPr lang="en-US" sz="1400" smtClean="0"/>
                <a:t>)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 rot="5400000">
            <a:off x="8575430" y="1635482"/>
            <a:ext cx="280794" cy="2016143"/>
            <a:chOff x="5820508" y="3452934"/>
            <a:chExt cx="280794" cy="877764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5820508" y="3455377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0800000" flipH="1">
              <a:off x="6092510" y="3452934"/>
              <a:ext cx="8792" cy="875321"/>
            </a:xfrm>
            <a:prstGeom prst="straightConnector1">
              <a:avLst/>
            </a:prstGeom>
            <a:ln w="3810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73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Springboot</a:t>
            </a:r>
            <a:r>
              <a:rPr lang="en-US" dirty="0" smtClean="0"/>
              <a:t> / Java (8) RESTful API</a:t>
            </a:r>
          </a:p>
          <a:p>
            <a:r>
              <a:rPr lang="en-US" dirty="0" smtClean="0"/>
              <a:t>Contains traditional multilayered architecture, API (controller) -&gt; Service -&gt; Data Access</a:t>
            </a:r>
          </a:p>
          <a:p>
            <a:r>
              <a:rPr lang="en-US" dirty="0" smtClean="0"/>
              <a:t>Conversion utilities are built into the Service layer</a:t>
            </a:r>
          </a:p>
          <a:p>
            <a:r>
              <a:rPr lang="en-US" dirty="0" smtClean="0"/>
              <a:t>Communication with 3</a:t>
            </a:r>
            <a:r>
              <a:rPr lang="en-US" baseline="30000" dirty="0" smtClean="0"/>
              <a:t>rd</a:t>
            </a:r>
            <a:r>
              <a:rPr lang="en-US" dirty="0" smtClean="0"/>
              <a:t> party and external </a:t>
            </a:r>
            <a:r>
              <a:rPr lang="en-US" dirty="0" smtClean="0"/>
              <a:t>APIs </a:t>
            </a:r>
            <a:r>
              <a:rPr lang="en-US" dirty="0" smtClean="0"/>
              <a:t>handled by Service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3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persistence is currently handled with MongoDB</a:t>
            </a:r>
          </a:p>
          <a:p>
            <a:pPr lvl="1"/>
            <a:r>
              <a:rPr lang="en-US" smtClean="0"/>
              <a:t>Open source</a:t>
            </a:r>
          </a:p>
          <a:p>
            <a:pPr lvl="1"/>
            <a:r>
              <a:rPr lang="en-US" smtClean="0"/>
              <a:t>Supports extremely fast read and write times</a:t>
            </a:r>
          </a:p>
          <a:p>
            <a:pPr lvl="1"/>
            <a:r>
              <a:rPr lang="en-US" smtClean="0"/>
              <a:t>Support for Map-Reduce operations </a:t>
            </a:r>
          </a:p>
          <a:p>
            <a:pPr lvl="1"/>
            <a:r>
              <a:rPr lang="en-US" smtClean="0"/>
              <a:t>Scales well with growing architectures</a:t>
            </a:r>
          </a:p>
          <a:p>
            <a:r>
              <a:rPr lang="en-US" smtClean="0"/>
              <a:t>Should the need arise, MongoDB can be replaced with virtually any database that is desired</a:t>
            </a:r>
          </a:p>
          <a:p>
            <a:pPr lvl="1"/>
            <a:r>
              <a:rPr lang="en-US" smtClean="0"/>
              <a:t>To support this, we have modelled HML format to a ‘Resource’ based object</a:t>
            </a:r>
          </a:p>
        </p:txBody>
      </p:sp>
    </p:spTree>
    <p:extLst>
      <p:ext uri="{BB962C8B-B14F-4D97-AF65-F5344CB8AC3E}">
        <p14:creationId xmlns:p14="http://schemas.microsoft.com/office/powerpoint/2010/main" val="20009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Controllers (API) and Models are defined with Swagger</a:t>
            </a:r>
          </a:p>
          <a:p>
            <a:r>
              <a:rPr lang="en-US" dirty="0" smtClean="0"/>
              <a:t>Developed a Python utility to auto-generate: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Services (CRUD)</a:t>
            </a:r>
          </a:p>
          <a:p>
            <a:pPr lvl="1"/>
            <a:r>
              <a:rPr lang="en-US" dirty="0" err="1" smtClean="0"/>
              <a:t>Datalayer</a:t>
            </a:r>
            <a:r>
              <a:rPr lang="en-US" dirty="0" smtClean="0"/>
              <a:t> (CRUD)</a:t>
            </a:r>
          </a:p>
          <a:p>
            <a:pPr lvl="1"/>
            <a:r>
              <a:rPr lang="en-US" dirty="0" smtClean="0"/>
              <a:t>Swagger specification files</a:t>
            </a:r>
          </a:p>
        </p:txBody>
      </p:sp>
    </p:spTree>
    <p:extLst>
      <p:ext uri="{BB962C8B-B14F-4D97-AF65-F5344CB8AC3E}">
        <p14:creationId xmlns:p14="http://schemas.microsoft.com/office/powerpoint/2010/main" val="126911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service-</a:t>
            </a:r>
            <a:r>
              <a:rPr lang="en-US" dirty="0" err="1" smtClean="0"/>
              <a:t>hml</a:t>
            </a:r>
            <a:r>
              <a:rPr lang="en-US" dirty="0" smtClean="0"/>
              <a:t>-</a:t>
            </a:r>
            <a:r>
              <a:rPr lang="en-US" dirty="0" err="1" smtClean="0"/>
              <a:t>fhir</a:t>
            </a:r>
            <a:r>
              <a:rPr lang="en-US" dirty="0" smtClean="0"/>
              <a:t>-converter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Auto-generation utility architecture</a:t>
            </a:r>
          </a:p>
          <a:p>
            <a:pPr lvl="1"/>
            <a:r>
              <a:rPr lang="en-US" dirty="0" smtClean="0"/>
              <a:t>Uses template files for the majority of Java code creation</a:t>
            </a:r>
          </a:p>
          <a:p>
            <a:pPr lvl="1"/>
            <a:r>
              <a:rPr lang="en-US" dirty="0" smtClean="0"/>
              <a:t>Separates models and controller definitions that are needed to compile the main swagger-</a:t>
            </a:r>
            <a:r>
              <a:rPr lang="en-US" dirty="0" err="1" smtClean="0"/>
              <a:t>spec.yaml</a:t>
            </a:r>
            <a:r>
              <a:rPr lang="en-US" dirty="0" smtClean="0"/>
              <a:t> file into individual resource files</a:t>
            </a:r>
          </a:p>
          <a:p>
            <a:pPr lvl="2"/>
            <a:r>
              <a:rPr lang="en-US" dirty="0" smtClean="0"/>
              <a:t>Aids in the management of large APIs</a:t>
            </a:r>
          </a:p>
          <a:p>
            <a:pPr lvl="2"/>
            <a:r>
              <a:rPr lang="en-US" dirty="0" smtClean="0"/>
              <a:t>Reduces file scanning and modification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52055" y="3673615"/>
            <a:ext cx="7087890" cy="2817394"/>
            <a:chOff x="2930950" y="3673615"/>
            <a:chExt cx="7087890" cy="281739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0950" y="4371836"/>
              <a:ext cx="3822700" cy="1308100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944804" y="3673615"/>
              <a:ext cx="3074036" cy="2817394"/>
              <a:chOff x="6954231" y="3494506"/>
              <a:chExt cx="3074036" cy="281739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2" y="3494506"/>
                <a:ext cx="3074035" cy="13081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54231" y="5006222"/>
                <a:ext cx="3074035" cy="13056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31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1002</Words>
  <Application>Microsoft Macintosh PowerPoint</Application>
  <PresentationFormat>Widescreen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HML to FHIR Conversion</vt:lpstr>
      <vt:lpstr>HML</vt:lpstr>
      <vt:lpstr>FHIR</vt:lpstr>
      <vt:lpstr>Why FHIR?</vt:lpstr>
      <vt:lpstr>Conversion Architecture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service-hml-fhir-converter</vt:lpstr>
      <vt:lpstr>web-hml-fhir-converter</vt:lpstr>
      <vt:lpstr>web-hml-fhir-converter</vt:lpstr>
      <vt:lpstr>web-hml-fhir-converter</vt:lpstr>
      <vt:lpstr>web-hml-fhir-converter</vt:lpstr>
      <vt:lpstr>web-hml-fhir-converter</vt:lpstr>
      <vt:lpstr>Conversion of HML to FHIR</vt:lpstr>
      <vt:lpstr>Conversion of HML to FHIR</vt:lpstr>
      <vt:lpstr>Building / Running</vt:lpstr>
      <vt:lpstr>Building / Running</vt:lpstr>
      <vt:lpstr>QUESTIONS?</vt:lpstr>
      <vt:lpstr>Acknowledgements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HML to FHIR Conversion</dc:title>
  <dc:creator>Microsoft Office User</dc:creator>
  <cp:lastModifiedBy>Microsoft Office User</cp:lastModifiedBy>
  <cp:revision>37</cp:revision>
  <dcterms:created xsi:type="dcterms:W3CDTF">2017-03-21T00:50:51Z</dcterms:created>
  <dcterms:modified xsi:type="dcterms:W3CDTF">2017-03-27T18:01:24Z</dcterms:modified>
</cp:coreProperties>
</file>